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57" r:id="rId4"/>
    <p:sldId id="263" r:id="rId5"/>
    <p:sldId id="258" r:id="rId6"/>
    <p:sldId id="262" r:id="rId7"/>
    <p:sldId id="259" r:id="rId8"/>
    <p:sldId id="265" r:id="rId9"/>
    <p:sldId id="264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634" autoAdjust="0"/>
  </p:normalViewPr>
  <p:slideViewPr>
    <p:cSldViewPr snapToGrid="0">
      <p:cViewPr varScale="1">
        <p:scale>
          <a:sx n="63" d="100"/>
          <a:sy n="63" d="100"/>
        </p:scale>
        <p:origin x="9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presProps" Target="pres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2" Type="http://schemas.openxmlformats.org/officeDocument/2006/relationships/slide" Target="slides/slide1.xml" /><Relationship Id="rId1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theme" Target="theme/theme1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viewProps" Target="viewProps.xml" /></Relationships>
</file>

<file path=ppt/media/image1.jpeg>
</file>

<file path=ppt/media/image10.jpg>
</file>

<file path=ppt/media/image11.jpeg>
</file>

<file path=ppt/media/image12.jpeg>
</file>

<file path=ppt/media/image13.jpg>
</file>

<file path=ppt/media/image14.jpg>
</file>

<file path=ppt/media/image15.jpg>
</file>

<file path=ppt/media/image16.jpg>
</file>

<file path=ppt/media/image2.jpeg>
</file>

<file path=ppt/media/image3.jpeg>
</file>

<file path=ppt/media/image4.jpeg>
</file>

<file path=ppt/media/image5.jpg>
</file>

<file path=ppt/media/image6.jp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A92765-D8D3-4442-824F-B762AA61B196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A44701-4892-40D7-8DBD-E0282391D3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3974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A44701-4892-40D7-8DBD-E0282391D392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0137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3EF9A-CDC4-FA80-0D3E-5D0E61B7A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E16A2A-C193-6129-6BE1-D88696AE6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E2B43-6D3B-71B3-AA48-990C0CEEB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75943-3DDE-6470-8BC4-3A67C4740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5F895-2C66-0A49-AB17-67BA0BA27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632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5FF75-39E5-9D21-1C63-A35EBB31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D6DB2C-0128-E4A9-1F18-70EC802C4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8EACE-4C86-9AAF-D511-52B8FC306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E6444-3ECB-9659-934D-28AAADE64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3FCA8-9105-DAE8-8DD5-93959617B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945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0A6F3C-C168-9BDC-0EFD-6CF063249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9BFFA4-559F-A99E-9C25-44E007300A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7A91D-5860-F420-88DF-53565FFD8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AE814-52C4-2BAF-87B1-03A8A43FE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5974D-0DCA-CB75-418D-4AFE4B96E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233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E0A50-42E5-3EB5-E7AA-A72A4BA1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ECBAE-4815-59BC-FA88-4EE63F9C9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DA05E-E1C6-495C-003A-B305E024E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92231-8664-ED42-9E8E-29F509ECB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9E33D-B698-BE29-34B7-72C2AE7BE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3235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7662F-3E80-208A-2D6B-F12AE911D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FA142-0040-E1BC-9C14-2BE5FC227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1C86A-5F31-0D3A-DC5D-947436319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FAFFA-2DFF-8D36-CC84-7CCE3B526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8E547-1D95-857A-3D96-821BAE0DF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7735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B7091-7856-3547-2C82-087F36B5D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5E215-A66E-7093-3E02-39182F9BDA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8466EF-E995-6FFB-A4B1-27BE9E0C4B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13DCA9-2A34-D40B-4747-31DC09491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088BB3-FDE9-3B9B-9FD6-05743AB59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10434-23C3-9E2F-4EA4-1D02A1A98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5747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04537-33F1-631B-5EEC-366F9CED1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8F5428-D31D-D16C-9A13-C30568181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AB7E3-C304-89FB-7A06-4D929233D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DC5F01-7481-A313-10D6-349FD3742A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912391-2775-B30E-EB9B-7D5BB31568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82F86E-E0E5-1283-6809-C43D3C848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222526-E42F-68C3-B0A0-E4FC086D6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75CAA6-8CA9-2A84-1756-E09728570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2040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7662D-4557-5C4B-4CC8-F054A8298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90EDC5-AE0A-7FBF-A2E6-C0C96656A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76663F-F804-856C-F0E2-1F2A2BE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49A20-81AF-101D-C41B-34E3C0AA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7148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316615-5B12-3FBD-489A-7817A2A6A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994744-AD6F-A4CD-F78A-C513A054A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74F67-F31E-48BB-487A-2CA1ABFCB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3907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EAD3-B078-6827-651A-5D9A2D169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9FE47-CE22-2DE4-73D5-B98B53290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410F1-C7E3-A057-70F6-89E0812453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742F9-D231-70EA-611E-D1B496BD8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98FC8-EB07-350E-6CE7-1522B891C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20093-8978-3E52-27ED-C10BB4801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9253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627AC-F006-A36B-C94F-06E101F50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98B564-EF7D-012C-0FCE-EABE01E03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B54937-BA9C-912B-14E3-F7755BF192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40651F-54B2-B5A4-435E-433C66D01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E04EF-B912-FD11-8DE3-6904E6F0D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B2BD6-0B2C-ECC9-8DD3-95142F1B1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8691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B9D3D9-198B-2707-8C07-94BEE48F4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FA397D-4C80-03E2-2EEF-1247EA7E5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33F92-B03C-5621-2C2D-22C11E9192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A9E585-10EE-4035-ABDF-7DF281C8E80A}" type="datetimeFigureOut">
              <a:rPr lang="en-IN" smtClean="0"/>
              <a:t>05-07-2024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4909F-A82A-D7B4-4668-A7B291FACA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FBB47-0E80-1259-3185-8E4260EC0F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1821E7-CC13-4173-ADEF-F5EF5605D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438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 /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 /><Relationship Id="rId2" Type="http://schemas.openxmlformats.org/officeDocument/2006/relationships/image" Target="../media/image5.jp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 /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 /><Relationship Id="rId2" Type="http://schemas.openxmlformats.org/officeDocument/2006/relationships/image" Target="../media/image9.jp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 /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 /><Relationship Id="rId2" Type="http://schemas.openxmlformats.org/officeDocument/2006/relationships/image" Target="../media/image13.jp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 /><Relationship Id="rId2" Type="http://schemas.openxmlformats.org/officeDocument/2006/relationships/image" Target="../media/image15.jp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Interior of empty bus">
            <a:extLst>
              <a:ext uri="{FF2B5EF4-FFF2-40B4-BE49-F238E27FC236}">
                <a16:creationId xmlns:a16="http://schemas.microsoft.com/office/drawing/2014/main" id="{3955F09B-FA0B-A7FC-9923-285551D2C9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570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BDFF49-A3BD-42F3-944A-09B71AB58B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Field visit to Arapalayam bus stand for safety auditing</a:t>
            </a:r>
          </a:p>
        </p:txBody>
      </p:sp>
      <p:sp>
        <p:nvSpPr>
          <p:cNvPr id="37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02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nterior of empty bus">
            <a:extLst>
              <a:ext uri="{FF2B5EF4-FFF2-40B4-BE49-F238E27FC236}">
                <a16:creationId xmlns:a16="http://schemas.microsoft.com/office/drawing/2014/main" id="{A008F64C-66C1-5E78-74A9-3823BCAB52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570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17B36F-20C0-908B-EBE9-BCF97B1BA6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Thank you </a:t>
            </a:r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894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361AFB-FEFB-5F5F-3DB2-307635A6C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99" y="390116"/>
            <a:ext cx="5334197" cy="1708242"/>
          </a:xfrm>
        </p:spPr>
        <p:txBody>
          <a:bodyPr anchor="ctr">
            <a:normAutofit fontScale="90000"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audit:</a:t>
            </a:r>
            <a:b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EDB79-F7E1-0F0B-E41F-6AD44B952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8" y="1244237"/>
            <a:ext cx="5577837" cy="5097079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US" sz="2600" b="0" i="0" dirty="0">
                <a:effectLst/>
                <a:highlight>
                  <a:srgbClr val="FFFFFF"/>
                </a:highlight>
                <a:latin typeface="Google Sans"/>
              </a:rPr>
              <a:t>A safety audit is </a:t>
            </a:r>
            <a:r>
              <a:rPr lang="en-US" sz="2600" b="0" i="0" dirty="0">
                <a:effectLst/>
                <a:latin typeface="Google Sans"/>
              </a:rPr>
              <a:t>a systematic review to analyze the risks and hazards in the workplace and evaluate the effectiveness and reliability of the safety procedures set up in the organization</a:t>
            </a:r>
            <a:r>
              <a:rPr lang="en-US" sz="2600" b="0" i="0" dirty="0">
                <a:effectLst/>
                <a:highlight>
                  <a:srgbClr val="FFFFFF"/>
                </a:highlight>
                <a:latin typeface="Google Sans"/>
              </a:rPr>
              <a:t>. It can be performed by internal or external safety officers.</a:t>
            </a:r>
          </a:p>
          <a:p>
            <a:pPr marL="0" indent="0">
              <a:buNone/>
            </a:pPr>
            <a:r>
              <a:rPr lang="en-US" sz="2600" dirty="0">
                <a:highlight>
                  <a:srgbClr val="FFFFFF"/>
                </a:highlight>
                <a:latin typeface="Google Sans"/>
              </a:rPr>
              <a:t> To conduct a comprehensive safety audit at arapalayam bus stand to identify potential hazards, ensure compliance with current safety measures and provide recommendations for improving overall safety for passengers, staff and bus operators.</a:t>
            </a:r>
            <a:endParaRPr lang="en-US" sz="2600" b="0" i="0" dirty="0">
              <a:effectLst/>
              <a:highlight>
                <a:srgbClr val="FFFFFF"/>
              </a:highlight>
              <a:latin typeface="Google Sans"/>
            </a:endParaRPr>
          </a:p>
          <a:p>
            <a:pPr marL="0" indent="0">
              <a:buNone/>
            </a:pPr>
            <a:endParaRPr lang="en-IN" sz="2000" dirty="0"/>
          </a:p>
        </p:txBody>
      </p:sp>
      <p:pic>
        <p:nvPicPr>
          <p:cNvPr id="22" name="Picture 21" descr="Fire engine parked inside a fire station">
            <a:extLst>
              <a:ext uri="{FF2B5EF4-FFF2-40B4-BE49-F238E27FC236}">
                <a16:creationId xmlns:a16="http://schemas.microsoft.com/office/drawing/2014/main" id="{96A56E74-F968-5F7D-50CF-520B22ECE2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03" r="21160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5262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72D05657-94EE-4B2D-BC1B-A1D065063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c 43">
            <a:extLst>
              <a:ext uri="{FF2B5EF4-FFF2-40B4-BE49-F238E27FC236}">
                <a16:creationId xmlns:a16="http://schemas.microsoft.com/office/drawing/2014/main" id="{7586665A-47B3-4AEE-BC94-15D89FF70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5099" y="486184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2AB055-4620-A73D-0DF5-61B08C9E0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4542" y="486184"/>
            <a:ext cx="7363990" cy="1325563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Observations:</a:t>
            </a:r>
          </a:p>
        </p:txBody>
      </p:sp>
      <p:pic>
        <p:nvPicPr>
          <p:cNvPr id="9" name="Picture 8" descr="A shower curtain in a bathroom&#10;&#10;Description automatically generated">
            <a:extLst>
              <a:ext uri="{FF2B5EF4-FFF2-40B4-BE49-F238E27FC236}">
                <a16:creationId xmlns:a16="http://schemas.microsoft.com/office/drawing/2014/main" id="{F9F9988D-6D1F-1678-8753-59C70C1843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49" r="3" b="2153"/>
          <a:stretch/>
        </p:blipFill>
        <p:spPr>
          <a:xfrm>
            <a:off x="483419" y="40645"/>
            <a:ext cx="3490840" cy="3330907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pic>
        <p:nvPicPr>
          <p:cNvPr id="7" name="Picture 6" descr="A building with a metal railing next to a tree&#10;&#10;Description automatically generated">
            <a:extLst>
              <a:ext uri="{FF2B5EF4-FFF2-40B4-BE49-F238E27FC236}">
                <a16:creationId xmlns:a16="http://schemas.microsoft.com/office/drawing/2014/main" id="{E750420B-CE93-3ED2-BD5F-13A3F95A25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0" r="-2" b="20309"/>
          <a:stretch/>
        </p:blipFill>
        <p:spPr>
          <a:xfrm>
            <a:off x="483420" y="3527093"/>
            <a:ext cx="3490840" cy="3330907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39FEF-7762-2838-FEA7-A96B3A2C9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4542" y="1946684"/>
            <a:ext cx="6971138" cy="4351338"/>
          </a:xfrm>
        </p:spPr>
        <p:txBody>
          <a:bodyPr>
            <a:normAutofit fontScale="92500"/>
          </a:bodyPr>
          <a:lstStyle/>
          <a:p>
            <a:r>
              <a:rPr lang="en-IN" sz="2600" dirty="0">
                <a:latin typeface="Google Sans"/>
                <a:cs typeface="Times New Roman" panose="02020603050405020304" pitchFamily="18" charset="0"/>
              </a:rPr>
              <a:t>The waiting area are spacious but lack sufficient seating capacity during peak areas. There are no designated areas for the specially challenged patients.</a:t>
            </a:r>
          </a:p>
          <a:p>
            <a:r>
              <a:rPr lang="en-IN" sz="2600" dirty="0">
                <a:latin typeface="Google Sans"/>
                <a:cs typeface="Times New Roman" panose="02020603050405020304" pitchFamily="18" charset="0"/>
              </a:rPr>
              <a:t>Directional and informational sign boards were unclear. No sign boards was there in the bus stand.</a:t>
            </a:r>
          </a:p>
          <a:p>
            <a:r>
              <a:rPr lang="en-IN" sz="2600" dirty="0">
                <a:latin typeface="Google Sans"/>
                <a:cs typeface="Times New Roman" panose="02020603050405020304" pitchFamily="18" charset="0"/>
              </a:rPr>
              <a:t>Many dustbins were observed to be overflowing leading to littering and attracting pests.</a:t>
            </a:r>
          </a:p>
          <a:p>
            <a:r>
              <a:rPr lang="en-IN" sz="2600" dirty="0">
                <a:latin typeface="Google Sans"/>
                <a:cs typeface="Times New Roman" panose="02020603050405020304" pitchFamily="18" charset="0"/>
              </a:rPr>
              <a:t>Restrooms were not adequately maintained several restrooms had only screens. Toilets for physically challenged persons were noy functioning.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90514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2D05657-94EE-4B2D-BC1B-A1D065063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7586665A-47B3-4AEE-BC94-15D89FF70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5099" y="486184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ile of debris and debris on the ground&#10;&#10;Description automatically generated">
            <a:extLst>
              <a:ext uri="{FF2B5EF4-FFF2-40B4-BE49-F238E27FC236}">
                <a16:creationId xmlns:a16="http://schemas.microsoft.com/office/drawing/2014/main" id="{5F455464-8D8D-0FE7-2FF0-E8307D184F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3" r="3" b="21569"/>
          <a:stretch/>
        </p:blipFill>
        <p:spPr>
          <a:xfrm>
            <a:off x="259080" y="121920"/>
            <a:ext cx="3441164" cy="3254940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pic>
        <p:nvPicPr>
          <p:cNvPr id="9" name="Picture 8" descr="People standing in front of a bus&#10;&#10;Description automatically generated">
            <a:extLst>
              <a:ext uri="{FF2B5EF4-FFF2-40B4-BE49-F238E27FC236}">
                <a16:creationId xmlns:a16="http://schemas.microsoft.com/office/drawing/2014/main" id="{C214E0E2-06CE-B8F0-D9B5-9B0D037FE7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95" r="6207" b="3"/>
          <a:stretch/>
        </p:blipFill>
        <p:spPr>
          <a:xfrm>
            <a:off x="259080" y="3486448"/>
            <a:ext cx="3441164" cy="3249631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7161C7-710A-70BC-1F48-920B8F8134C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959324" y="1508760"/>
            <a:ext cx="6708676" cy="47892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600" dirty="0"/>
              <a:t>There were no available free-to-use toilets for visitors, creating inconvenience and discomfort.</a:t>
            </a:r>
          </a:p>
          <a:p>
            <a:r>
              <a:rPr lang="en-US" sz="2600" dirty="0"/>
              <a:t> The areas directly in front of the restrooms were found to be messy and untidy.</a:t>
            </a:r>
          </a:p>
          <a:p>
            <a:r>
              <a:rPr lang="en-US" sz="2600" dirty="0"/>
              <a:t> No proper barriers and clear signage are in place to restrict access to construction zones and alert the public to potential hazards.</a:t>
            </a:r>
          </a:p>
          <a:p>
            <a:r>
              <a:rPr lang="en-US" sz="2600" dirty="0"/>
              <a:t>Toilets lacked napkin destroyers, leading to improper disposal of sanitary products and hygiene concerns.</a:t>
            </a:r>
          </a:p>
          <a:p>
            <a:endParaRPr lang="en-US" sz="2600" dirty="0"/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4216601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72D05657-94EE-4B2D-BC1B-A1D065063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7586665A-47B3-4AEE-BC94-15D89FF70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5099" y="486184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CF31BA3C-9153-2ADE-0791-40729068AB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00" r="-2" b="13449"/>
          <a:stretch/>
        </p:blipFill>
        <p:spPr>
          <a:xfrm>
            <a:off x="419725" y="258142"/>
            <a:ext cx="3657599" cy="3118718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pic>
        <p:nvPicPr>
          <p:cNvPr id="5" name="Picture 4" descr="A yellow water tank on a red stand&#10;&#10;Description automatically generated">
            <a:extLst>
              <a:ext uri="{FF2B5EF4-FFF2-40B4-BE49-F238E27FC236}">
                <a16:creationId xmlns:a16="http://schemas.microsoft.com/office/drawing/2014/main" id="{232C387E-F5B4-2898-73C6-E80842CC82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48" r="-2" b="16501"/>
          <a:stretch/>
        </p:blipFill>
        <p:spPr>
          <a:xfrm>
            <a:off x="419725" y="3486449"/>
            <a:ext cx="3657599" cy="3118718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D4C18-BC2E-3A33-4A2C-5009A8282B1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84543" y="1417320"/>
            <a:ext cx="6452977" cy="437388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 plastic recycling machine was present in the bus stand.</a:t>
            </a:r>
          </a:p>
          <a:p>
            <a:r>
              <a:rPr lang="en-US" dirty="0"/>
              <a:t>Vehicles were parked  Infront of the toilets creating a trouble for the passengers to reach the toilets.</a:t>
            </a:r>
          </a:p>
          <a:p>
            <a:r>
              <a:rPr lang="en-US" dirty="0"/>
              <a:t>Passengers were instructed to go safe due to the construction. The announcements was frequently given by the Madurai corporation</a:t>
            </a:r>
          </a:p>
          <a:p>
            <a:r>
              <a:rPr lang="en-US" dirty="0"/>
              <a:t>No electricity facilities in the bus stops.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978777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72D05657-94EE-4B2D-BC1B-A1D065063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7586665A-47B3-4AEE-BC94-15D89FF70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5099" y="486184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person sitting at a counter in front of a store&#10;&#10;Description automatically generated">
            <a:extLst>
              <a:ext uri="{FF2B5EF4-FFF2-40B4-BE49-F238E27FC236}">
                <a16:creationId xmlns:a16="http://schemas.microsoft.com/office/drawing/2014/main" id="{0261A80A-BD09-7015-D57E-BE96BE2557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25002"/>
          <a:stretch/>
        </p:blipFill>
        <p:spPr>
          <a:xfrm>
            <a:off x="335280" y="121920"/>
            <a:ext cx="3364964" cy="3254940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pic>
        <p:nvPicPr>
          <p:cNvPr id="7" name="Picture 6" descr="A person walking in a dirt area&#10;&#10;Description automatically generated">
            <a:extLst>
              <a:ext uri="{FF2B5EF4-FFF2-40B4-BE49-F238E27FC236}">
                <a16:creationId xmlns:a16="http://schemas.microsoft.com/office/drawing/2014/main" id="{0D5E8E83-EABF-2B82-D6FD-20AA41BF84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66" r="16436" b="3"/>
          <a:stretch/>
        </p:blipFill>
        <p:spPr>
          <a:xfrm>
            <a:off x="335280" y="3557356"/>
            <a:ext cx="3364964" cy="3178723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385F5-2DD3-34F4-0A54-F908D444AE9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84542" y="1005840"/>
            <a:ext cx="6605378" cy="5292182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/>
            <a:endParaRPr lang="en-US" sz="2400" dirty="0"/>
          </a:p>
          <a:p>
            <a:r>
              <a:rPr lang="en-US" dirty="0"/>
              <a:t>Vehicles were parked in designated pedestrian walking areas, obstructing pathways and posing safety hazards to pedestrians.</a:t>
            </a:r>
          </a:p>
          <a:p>
            <a:r>
              <a:rPr lang="en-US" dirty="0"/>
              <a:t>Dustbins were emptied of accumulated waste to maintain cleanliness and prevent overflow. </a:t>
            </a:r>
          </a:p>
          <a:p>
            <a:r>
              <a:rPr lang="en-US" dirty="0"/>
              <a:t>Bleaching powder was applied around the dustbins to disinfect the surrounding area and reduce odors</a:t>
            </a:r>
          </a:p>
          <a:p>
            <a:r>
              <a:rPr lang="en-US" dirty="0"/>
              <a:t>Efforts to gather public reviews were unsuccessful, with inadequate responses received.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0604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72D05657-94EE-4B2D-BC1B-A1D065063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c 40">
            <a:extLst>
              <a:ext uri="{FF2B5EF4-FFF2-40B4-BE49-F238E27FC236}">
                <a16:creationId xmlns:a16="http://schemas.microsoft.com/office/drawing/2014/main" id="{7586665A-47B3-4AEE-BC94-15D89FF70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5099" y="486184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group of motorcycles parked outside a building&#10;&#10;Description automatically generated">
            <a:extLst>
              <a:ext uri="{FF2B5EF4-FFF2-40B4-BE49-F238E27FC236}">
                <a16:creationId xmlns:a16="http://schemas.microsoft.com/office/drawing/2014/main" id="{80491316-75B9-78FF-B13A-B439DF7657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27" r="3" b="13475"/>
          <a:stretch/>
        </p:blipFill>
        <p:spPr>
          <a:xfrm>
            <a:off x="411480" y="106681"/>
            <a:ext cx="3288764" cy="3312935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pic>
        <p:nvPicPr>
          <p:cNvPr id="5" name="Picture 4" descr="A bus with a puddle of water&#10;&#10;Description automatically generated">
            <a:extLst>
              <a:ext uri="{FF2B5EF4-FFF2-40B4-BE49-F238E27FC236}">
                <a16:creationId xmlns:a16="http://schemas.microsoft.com/office/drawing/2014/main" id="{B47738E0-FF20-EC5C-A6A4-DE235AFC31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" r="24050" b="-2"/>
          <a:stretch/>
        </p:blipFill>
        <p:spPr>
          <a:xfrm>
            <a:off x="411480" y="3486448"/>
            <a:ext cx="3288764" cy="3264871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582E1-D063-DA44-1DF8-42949AF1922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84543" y="1310640"/>
            <a:ext cx="6270098" cy="498738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600" dirty="0"/>
              <a:t>Bus stops were not maintained properly</a:t>
            </a:r>
          </a:p>
          <a:p>
            <a:r>
              <a:rPr lang="en-US" sz="2600" dirty="0"/>
              <a:t>There are some CCTV cameras installed, but the coverage is incomplete leaving several blind spots.</a:t>
            </a:r>
          </a:p>
          <a:p>
            <a:r>
              <a:rPr lang="en-US" sz="2600" dirty="0"/>
              <a:t>Several areas around the bus stand had stagnant drainage water creating a breeding grounds for mosquitoes and posing serious health risks.</a:t>
            </a:r>
          </a:p>
          <a:p>
            <a:r>
              <a:rPr lang="en-US" sz="2600" dirty="0"/>
              <a:t>Feeding rooms and also known as nursing rooms were not functioning.</a:t>
            </a:r>
          </a:p>
          <a:p>
            <a:r>
              <a:rPr lang="en-US" sz="2600" dirty="0"/>
              <a:t> People were smoking near the bus.</a:t>
            </a:r>
          </a:p>
          <a:p>
            <a:endParaRPr lang="en-US" sz="2600" dirty="0"/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126699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72D05657-94EE-4B2D-BC1B-A1D065063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Arc 78">
            <a:extLst>
              <a:ext uri="{FF2B5EF4-FFF2-40B4-BE49-F238E27FC236}">
                <a16:creationId xmlns:a16="http://schemas.microsoft.com/office/drawing/2014/main" id="{7586665A-47B3-4AEE-BC94-15D89FF70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5099" y="486184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sink with a blue barrel&#10;&#10;Description automatically generated">
            <a:extLst>
              <a:ext uri="{FF2B5EF4-FFF2-40B4-BE49-F238E27FC236}">
                <a16:creationId xmlns:a16="http://schemas.microsoft.com/office/drawing/2014/main" id="{A6EA9293-81AE-B733-0671-1DB2C6FCA4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" r="3" b="23243"/>
          <a:stretch/>
        </p:blipFill>
        <p:spPr>
          <a:xfrm>
            <a:off x="581526" y="258142"/>
            <a:ext cx="3118718" cy="3118718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pic>
        <p:nvPicPr>
          <p:cNvPr id="5" name="Picture 4" descr="A metal sink with blue writing&#10;&#10;Description automatically generated">
            <a:extLst>
              <a:ext uri="{FF2B5EF4-FFF2-40B4-BE49-F238E27FC236}">
                <a16:creationId xmlns:a16="http://schemas.microsoft.com/office/drawing/2014/main" id="{2C4D5355-072A-C2DD-BAF5-3CAEB16A46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38" r="3" b="12564"/>
          <a:stretch/>
        </p:blipFill>
        <p:spPr>
          <a:xfrm>
            <a:off x="581526" y="3486449"/>
            <a:ext cx="3118718" cy="3118718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88E2E-25CA-4480-6BA1-B2549B6777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99560" y="1706880"/>
            <a:ext cx="6797040" cy="459114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dirty="0"/>
              <a:t>Drinking water were not maintained properly.</a:t>
            </a:r>
          </a:p>
          <a:p>
            <a:r>
              <a:rPr lang="en-US" dirty="0"/>
              <a:t>There are some CCTV cameras installed, but the coverage is incomplete leaving several blind spots.</a:t>
            </a:r>
          </a:p>
          <a:p>
            <a:r>
              <a:rPr lang="en-US" dirty="0"/>
              <a:t>Cracked flooring can create tripping hazards, especially in high-traffic areas of the bus stand.</a:t>
            </a:r>
          </a:p>
          <a:p>
            <a:r>
              <a:rPr lang="en-US" dirty="0"/>
              <a:t>Inadequate lighting at the bus stand area can create dark spots and cause difficulty for the passengers to travel at night.</a:t>
            </a:r>
          </a:p>
        </p:txBody>
      </p:sp>
    </p:spTree>
    <p:extLst>
      <p:ext uri="{BB962C8B-B14F-4D97-AF65-F5344CB8AC3E}">
        <p14:creationId xmlns:p14="http://schemas.microsoft.com/office/powerpoint/2010/main" val="1759952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2D05657-94EE-4B2D-BC1B-A1D065063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7586665A-47B3-4AEE-BC94-15D89FF70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5099" y="486184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A puddle of water on the side of a road&#10;&#10;Description automatically generated">
            <a:extLst>
              <a:ext uri="{FF2B5EF4-FFF2-40B4-BE49-F238E27FC236}">
                <a16:creationId xmlns:a16="http://schemas.microsoft.com/office/drawing/2014/main" id="{341E8B28-30DA-65A3-EDE2-E69BF69294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3" r="18235" b="-2"/>
          <a:stretch/>
        </p:blipFill>
        <p:spPr>
          <a:xfrm>
            <a:off x="213360" y="137160"/>
            <a:ext cx="3486884" cy="3239700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pic>
        <p:nvPicPr>
          <p:cNvPr id="12" name="Picture 11" descr="A group of motorcycles parked in front of a building&#10;&#10;Description automatically generated">
            <a:extLst>
              <a:ext uri="{FF2B5EF4-FFF2-40B4-BE49-F238E27FC236}">
                <a16:creationId xmlns:a16="http://schemas.microsoft.com/office/drawing/2014/main" id="{653B409B-6E28-0D85-E85E-F244474C0A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4" r="18778" b="3"/>
          <a:stretch/>
        </p:blipFill>
        <p:spPr>
          <a:xfrm>
            <a:off x="213360" y="3486449"/>
            <a:ext cx="3486884" cy="3118718"/>
          </a:xfrm>
          <a:custGeom>
            <a:avLst/>
            <a:gdLst/>
            <a:ahLst/>
            <a:cxnLst/>
            <a:rect l="l" t="t" r="r" b="b"/>
            <a:pathLst>
              <a:path w="2683042" h="2683042">
                <a:moveTo>
                  <a:pt x="102278" y="0"/>
                </a:moveTo>
                <a:lnTo>
                  <a:pt x="2580764" y="0"/>
                </a:lnTo>
                <a:cubicBezTo>
                  <a:pt x="2637251" y="0"/>
                  <a:pt x="2683042" y="45791"/>
                  <a:pt x="2683042" y="102278"/>
                </a:cubicBezTo>
                <a:lnTo>
                  <a:pt x="2683042" y="2580764"/>
                </a:lnTo>
                <a:cubicBezTo>
                  <a:pt x="2683042" y="2637251"/>
                  <a:pt x="2637251" y="2683042"/>
                  <a:pt x="2580764" y="2683042"/>
                </a:cubicBezTo>
                <a:lnTo>
                  <a:pt x="102278" y="2683042"/>
                </a:lnTo>
                <a:cubicBezTo>
                  <a:pt x="45791" y="2683042"/>
                  <a:pt x="0" y="2637251"/>
                  <a:pt x="0" y="2580764"/>
                </a:cubicBezTo>
                <a:lnTo>
                  <a:pt x="0" y="102278"/>
                </a:lnTo>
                <a:cubicBezTo>
                  <a:pt x="0" y="45791"/>
                  <a:pt x="45791" y="0"/>
                  <a:pt x="102278" y="0"/>
                </a:cubicBezTo>
                <a:close/>
              </a:path>
            </a:pathLst>
          </a:custGeom>
        </p:spPr>
      </p:pic>
      <p:sp>
        <p:nvSpPr>
          <p:cNvPr id="10" name="AutoShape 14">
            <a:extLst>
              <a:ext uri="{FF2B5EF4-FFF2-40B4-BE49-F238E27FC236}">
                <a16:creationId xmlns:a16="http://schemas.microsoft.com/office/drawing/2014/main" id="{3C7133A4-9394-C1CB-93E2-238B4BDAAB61}"/>
              </a:ext>
            </a:extLst>
          </p:cNvPr>
          <p:cNvSpPr>
            <a:spLocks noGrp="1" noChangeAspect="1" noChangeArrowheads="1"/>
          </p:cNvSpPr>
          <p:nvPr>
            <p:ph idx="4294967295"/>
          </p:nvPr>
        </p:nvSpPr>
        <p:spPr bwMode="auto">
          <a:xfrm>
            <a:off x="4184542" y="1508760"/>
            <a:ext cx="6651098" cy="47892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r>
              <a:rPr lang="en-US" dirty="0"/>
              <a:t>The police station was often unstaffed, with no officers present during several checks.</a:t>
            </a:r>
          </a:p>
          <a:p>
            <a:r>
              <a:rPr lang="en-US" dirty="0"/>
              <a:t>The police were not in rounds within the bus stand, leading to security concerns.</a:t>
            </a:r>
          </a:p>
          <a:p>
            <a:r>
              <a:rPr lang="en-US" dirty="0"/>
              <a:t> Essential safety equipment, such as fire extinguishers and first aid kits, were missing.</a:t>
            </a:r>
          </a:p>
          <a:p>
            <a:r>
              <a:rPr lang="en-US" dirty="0"/>
              <a:t>There was a significant amount of debris scattered around the bus stand, posing safety and hygiene risk.</a:t>
            </a:r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C910AAB4-BB5F-52D9-FCD0-78CEEB8EC9A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8">
            <a:extLst>
              <a:ext uri="{FF2B5EF4-FFF2-40B4-BE49-F238E27FC236}">
                <a16:creationId xmlns:a16="http://schemas.microsoft.com/office/drawing/2014/main" id="{81F25DA7-E198-799C-9073-E6772051225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AutoShape 10">
            <a:extLst>
              <a:ext uri="{FF2B5EF4-FFF2-40B4-BE49-F238E27FC236}">
                <a16:creationId xmlns:a16="http://schemas.microsoft.com/office/drawing/2014/main" id="{F056803A-809B-F5C8-A653-884486E3C3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9128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557</Words>
  <Application>Microsoft Office PowerPoint</Application>
  <PresentationFormat>Widescreen</PresentationFormat>
  <Paragraphs>37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Field visit to Arapalayam bus stand for safety auditing</vt:lpstr>
      <vt:lpstr>Safety audit:  </vt:lpstr>
      <vt:lpstr>Observations: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Field visit to Arapalayam bus stand for safety auditing</dc:title>
  <dc:creator>Bharathi</dc:creator>
  <cp:lastModifiedBy>Amsavardhan P</cp:lastModifiedBy>
  <cp:revision>4</cp:revision>
  <dcterms:created xsi:type="dcterms:W3CDTF">2024-06-22T06:48:23Z</dcterms:created>
  <dcterms:modified xsi:type="dcterms:W3CDTF">2024-07-05T15:12:34Z</dcterms:modified>
</cp:coreProperties>
</file>

<file path=docProps/thumbnail.jpeg>
</file>